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21" Type="http://schemas.openxmlformats.org/officeDocument/2006/relationships/slide" Target="slides/slide16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6beea6298a_1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36beea6298a_1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6beea6298a_1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36beea6298a_1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6beea6298a_1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36beea6298a_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36beea6298a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36beea6298a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6beea6298a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36beea6298a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6e2b6141de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36e2b6141de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36e2b6141d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36e2b6141d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6e2b6141de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6e2b6141de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6beea6298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36beea6298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6beea6298a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6beea6298a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36beea6298a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36beea6298a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6beea6298a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6beea6298a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6beea6298a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36beea6298a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6beea6298a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36beea6298a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6beea6298a_1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36beea6298a_1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3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0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5.jpg"/><Relationship Id="rId4" Type="http://schemas.openxmlformats.org/officeDocument/2006/relationships/image" Target="../media/image26.jpg"/><Relationship Id="rId5" Type="http://schemas.openxmlformats.org/officeDocument/2006/relationships/image" Target="../media/image24.jpg"/><Relationship Id="rId6" Type="http://schemas.openxmlformats.org/officeDocument/2006/relationships/image" Target="../media/image33.jpg"/><Relationship Id="rId7" Type="http://schemas.openxmlformats.org/officeDocument/2006/relationships/image" Target="../media/image32.jpg"/><Relationship Id="rId8" Type="http://schemas.openxmlformats.org/officeDocument/2006/relationships/image" Target="../media/image29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8.jpg"/><Relationship Id="rId4" Type="http://schemas.openxmlformats.org/officeDocument/2006/relationships/image" Target="../media/image31.jpg"/><Relationship Id="rId5" Type="http://schemas.openxmlformats.org/officeDocument/2006/relationships/image" Target="../media/image40.jpg"/><Relationship Id="rId6" Type="http://schemas.openxmlformats.org/officeDocument/2006/relationships/image" Target="../media/image27.jpg"/><Relationship Id="rId7" Type="http://schemas.openxmlformats.org/officeDocument/2006/relationships/image" Target="../media/image39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3.jpg"/><Relationship Id="rId4" Type="http://schemas.openxmlformats.org/officeDocument/2006/relationships/image" Target="../media/image42.jpg"/><Relationship Id="rId5" Type="http://schemas.openxmlformats.org/officeDocument/2006/relationships/image" Target="../media/image41.jpg"/><Relationship Id="rId6" Type="http://schemas.openxmlformats.org/officeDocument/2006/relationships/image" Target="../media/image38.jpg"/><Relationship Id="rId7" Type="http://schemas.openxmlformats.org/officeDocument/2006/relationships/image" Target="../media/image37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4.jpg"/><Relationship Id="rId4" Type="http://schemas.openxmlformats.org/officeDocument/2006/relationships/image" Target="../media/image36.jpg"/><Relationship Id="rId5" Type="http://schemas.openxmlformats.org/officeDocument/2006/relationships/image" Target="../media/image46.jpg"/><Relationship Id="rId6" Type="http://schemas.openxmlformats.org/officeDocument/2006/relationships/image" Target="../media/image45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7.jpg"/><Relationship Id="rId4" Type="http://schemas.openxmlformats.org/officeDocument/2006/relationships/image" Target="../media/image44.jpg"/><Relationship Id="rId5" Type="http://schemas.openxmlformats.org/officeDocument/2006/relationships/image" Target="../media/image48.jpg"/><Relationship Id="rId6" Type="http://schemas.openxmlformats.org/officeDocument/2006/relationships/image" Target="../media/image49.jpg"/><Relationship Id="rId7" Type="http://schemas.openxmlformats.org/officeDocument/2006/relationships/image" Target="../media/image50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jpg"/><Relationship Id="rId4" Type="http://schemas.openxmlformats.org/officeDocument/2006/relationships/image" Target="../media/image9.jpg"/><Relationship Id="rId5" Type="http://schemas.openxmlformats.org/officeDocument/2006/relationships/image" Target="../media/image14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18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16.jpg"/><Relationship Id="rId5" Type="http://schemas.openxmlformats.org/officeDocument/2006/relationships/image" Target="../media/image6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suzukiwind.tw/dormyinn-premium-namba/" TargetMode="External"/><Relationship Id="rId4" Type="http://schemas.openxmlformats.org/officeDocument/2006/relationships/hyperlink" Target="https://duringmyjourney.com/shinsaibashi-rgand-hotel-osaka/" TargetMode="External"/><Relationship Id="rId9" Type="http://schemas.openxmlformats.org/officeDocument/2006/relationships/image" Target="../media/image12.jpg"/><Relationship Id="rId5" Type="http://schemas.openxmlformats.org/officeDocument/2006/relationships/image" Target="../media/image15.jpg"/><Relationship Id="rId6" Type="http://schemas.openxmlformats.org/officeDocument/2006/relationships/image" Target="../media/image11.jpg"/><Relationship Id="rId7" Type="http://schemas.openxmlformats.org/officeDocument/2006/relationships/image" Target="../media/image19.jpg"/><Relationship Id="rId8" Type="http://schemas.openxmlformats.org/officeDocument/2006/relationships/image" Target="../media/image7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13.jpg"/><Relationship Id="rId5" Type="http://schemas.openxmlformats.org/officeDocument/2006/relationships/image" Target="../media/image20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17.jpg"/><Relationship Id="rId5" Type="http://schemas.openxmlformats.org/officeDocument/2006/relationships/image" Target="../media/image8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2.jpg"/><Relationship Id="rId4" Type="http://schemas.openxmlformats.org/officeDocument/2006/relationships/image" Target="../media/image21.jpg"/><Relationship Id="rId5" Type="http://schemas.openxmlformats.org/officeDocument/2006/relationships/image" Target="../media/image25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Osaka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6</a:t>
            </a:r>
            <a:r>
              <a:rPr lang="zh-TW"/>
              <a:t>/14~</a:t>
            </a:r>
            <a:r>
              <a:rPr lang="zh-TW"/>
              <a:t>6</a:t>
            </a:r>
            <a:r>
              <a:rPr lang="zh-TW"/>
              <a:t>/21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2"/>
          <p:cNvSpPr txBox="1"/>
          <p:nvPr>
            <p:ph type="title"/>
          </p:nvPr>
        </p:nvSpPr>
        <p:spPr>
          <a:xfrm>
            <a:off x="311700" y="96275"/>
            <a:ext cx="8520600" cy="8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800"/>
              <a:t>萬博攻略 P</a:t>
            </a:r>
            <a:r>
              <a:rPr lang="zh-TW" sz="3800"/>
              <a:t>3</a:t>
            </a:r>
            <a:endParaRPr sz="3800"/>
          </a:p>
        </p:txBody>
      </p:sp>
      <p:sp>
        <p:nvSpPr>
          <p:cNvPr id="128" name="Google Shape;128;p22"/>
          <p:cNvSpPr txBox="1"/>
          <p:nvPr>
            <p:ph idx="1" type="body"/>
          </p:nvPr>
        </p:nvSpPr>
        <p:spPr>
          <a:xfrm>
            <a:off x="311700" y="836750"/>
            <a:ext cx="8520600" cy="426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>
                <a:highlight>
                  <a:srgbClr val="EAD1DC"/>
                </a:highlight>
              </a:rPr>
              <a:t>美國館14:00、18:00有中文導覽，請提早50分鐘去排</a:t>
            </a:r>
            <a:r>
              <a:rPr lang="zh-TW"/>
              <a:t>(去三次才排到QQ)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>
                <a:highlight>
                  <a:srgbClr val="CFE2F3"/>
                </a:highlight>
              </a:rPr>
              <a:t>法國館人看起來最多，其實大約30分鐘就能排進去</a:t>
            </a:r>
            <a:r>
              <a:rPr lang="zh-TW"/>
              <a:t>(沒導覽的好處~)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>
                <a:highlight>
                  <a:srgbClr val="F4CCCC"/>
                </a:highlight>
              </a:rPr>
              <a:t>日本館10:00前、19:00後可自由入場，但最好18:00就排隊</a:t>
            </a:r>
            <a:r>
              <a:rPr lang="zh-TW"/>
              <a:t>(不然很可怕)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真的很閒再去排英國、台灣、婦女(1小時起跳)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早上晚上快逛小國，下午逛企業或大國(反正都要排隊)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>
                <a:highlight>
                  <a:srgbClr val="00FFFF"/>
                </a:highlight>
              </a:rPr>
              <a:t>白天有空快去志工中心確認有沒有水舞、無人機表演!!!!!!!!</a:t>
            </a:r>
            <a:endParaRPr>
              <a:highlight>
                <a:srgbClr val="00FFFF"/>
              </a:highlight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>
                <a:highlight>
                  <a:srgbClr val="00FF00"/>
                </a:highlight>
              </a:rPr>
              <a:t>19:00以後是黃金時間，基本都能快速進去!!</a:t>
            </a:r>
            <a:endParaRPr>
              <a:highlight>
                <a:srgbClr val="00FF00"/>
              </a:highlight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企業館 &gt;= 大國 &gt;&gt;&gt; 小國 &gt;&gt;&gt; 聯合國家 or 國際組織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國家國定假日會只讓公關票入場..(德國!!!氣死!!)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最好印中文地圖到處走，A3不香嗎? 現場好像還要花錢日文版...</a:t>
            </a:r>
            <a:endParaRPr/>
          </a:p>
        </p:txBody>
      </p:sp>
      <p:pic>
        <p:nvPicPr>
          <p:cNvPr id="129" name="Google Shape;129;p22" title="20250619_150910.jpg"/>
          <p:cNvPicPr preferRelativeResize="0"/>
          <p:nvPr/>
        </p:nvPicPr>
        <p:blipFill rotWithShape="1">
          <a:blip r:embed="rId3">
            <a:alphaModFix/>
          </a:blip>
          <a:srcRect b="6931" l="0" r="0" t="3510"/>
          <a:stretch/>
        </p:blipFill>
        <p:spPr>
          <a:xfrm>
            <a:off x="7288475" y="2124700"/>
            <a:ext cx="1719875" cy="27358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3"/>
          <p:cNvSpPr txBox="1"/>
          <p:nvPr>
            <p:ph type="title"/>
          </p:nvPr>
        </p:nvSpPr>
        <p:spPr>
          <a:xfrm>
            <a:off x="311700" y="96275"/>
            <a:ext cx="8520600" cy="8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800"/>
              <a:t>萬博個人排行</a:t>
            </a:r>
            <a:endParaRPr sz="3800"/>
          </a:p>
        </p:txBody>
      </p:sp>
      <p:sp>
        <p:nvSpPr>
          <p:cNvPr id="135" name="Google Shape;135;p23"/>
          <p:cNvSpPr txBox="1"/>
          <p:nvPr>
            <p:ph idx="1" type="body"/>
          </p:nvPr>
        </p:nvSpPr>
        <p:spPr>
          <a:xfrm>
            <a:off x="219150" y="500050"/>
            <a:ext cx="8705700" cy="436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企業館: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>
                <a:highlight>
                  <a:srgbClr val="00FFFF"/>
                </a:highlight>
              </a:rPr>
              <a:t>保健 == PASONA NATUREVERSE(原子小金剛) &gt; 電力 == 飯田X大阪 &gt; 三菱未來 &gt; 婦女 &gt; 其他</a:t>
            </a:r>
            <a:endParaRPr>
              <a:highlight>
                <a:srgbClr val="00FFFF"/>
              </a:highlight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大國: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>
                <a:highlight>
                  <a:srgbClr val="00FF00"/>
                </a:highlight>
              </a:rPr>
              <a:t>中國 &gt; 日本 &gt; 美國 &gt; 英國 &gt; 法國(因為不懂精品XD)</a:t>
            </a:r>
            <a:endParaRPr>
              <a:highlight>
                <a:srgbClr val="00FF00"/>
              </a:highlight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小國: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>
                <a:highlight>
                  <a:srgbClr val="FFFF00"/>
                </a:highlight>
              </a:rPr>
              <a:t>澳洲 &gt; 印尼 &gt; 沙特 &gt; 哥倫比亞 &gt; 印度 &gt; 葡萄牙 &gt; 泰國 &gt; 台灣 (我的時間~) &gt; 亞塞拜然 &gt; 其他</a:t>
            </a:r>
            <a:endParaRPr>
              <a:highlight>
                <a:srgbClr val="FFFF00"/>
              </a:highlight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展覽 : </a:t>
            </a:r>
            <a:r>
              <a:rPr lang="zh-TW">
                <a:highlight>
                  <a:srgbClr val="FF9900"/>
                </a:highlight>
              </a:rPr>
              <a:t>地球儀、無人機表演 &gt;&gt;&gt; 其他</a:t>
            </a:r>
            <a:endParaRPr>
              <a:highlight>
                <a:srgbClr val="FF9900"/>
              </a:highlight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遺憾目標: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首選 : </a:t>
            </a:r>
            <a:r>
              <a:rPr lang="zh-TW">
                <a:highlight>
                  <a:srgbClr val="00FFFF"/>
                </a:highlight>
              </a:rPr>
              <a:t>住友</a:t>
            </a:r>
            <a:r>
              <a:rPr lang="zh-TW"/>
              <a:t>、</a:t>
            </a:r>
            <a:r>
              <a:rPr lang="zh-TW">
                <a:highlight>
                  <a:srgbClr val="00FF00"/>
                </a:highlight>
              </a:rPr>
              <a:t>德國、義大利</a:t>
            </a:r>
            <a:r>
              <a:rPr lang="zh-TW"/>
              <a:t>、</a:t>
            </a:r>
            <a:r>
              <a:rPr lang="zh-TW">
                <a:highlight>
                  <a:srgbClr val="FFFF00"/>
                </a:highlight>
              </a:rPr>
              <a:t>科威特、奧地利、瑞士、加拿大</a:t>
            </a:r>
            <a:r>
              <a:rPr lang="zh-TW"/>
              <a:t>、</a:t>
            </a:r>
            <a:r>
              <a:rPr lang="zh-TW">
                <a:highlight>
                  <a:srgbClr val="FF9900"/>
                </a:highlight>
              </a:rPr>
              <a:t>水舞</a:t>
            </a:r>
            <a:endParaRPr>
              <a:highlight>
                <a:srgbClr val="FF9900"/>
              </a:highlight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次選 : </a:t>
            </a:r>
            <a:r>
              <a:rPr lang="zh-TW">
                <a:highlight>
                  <a:srgbClr val="00FFFF"/>
                </a:highlight>
              </a:rPr>
              <a:t>NTT、瓦斯</a:t>
            </a:r>
            <a:r>
              <a:rPr lang="zh-TW"/>
              <a:t>、</a:t>
            </a:r>
            <a:r>
              <a:rPr lang="zh-TW">
                <a:highlight>
                  <a:srgbClr val="FFFF00"/>
                </a:highlight>
              </a:rPr>
              <a:t>新加坡、荷蘭、烏茲別克、塞爾維亞、韓國</a:t>
            </a:r>
            <a:endParaRPr>
              <a:highlight>
                <a:srgbClr val="FFFF00"/>
              </a:highlight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逛不了的館 : 尼泊爾XDD</a:t>
            </a:r>
            <a:endParaRPr/>
          </a:p>
        </p:txBody>
      </p:sp>
      <p:pic>
        <p:nvPicPr>
          <p:cNvPr id="136" name="Google Shape;136;p23" title="20250619_115931.jpg"/>
          <p:cNvPicPr preferRelativeResize="0"/>
          <p:nvPr/>
        </p:nvPicPr>
        <p:blipFill rotWithShape="1">
          <a:blip r:embed="rId3">
            <a:alphaModFix/>
          </a:blip>
          <a:srcRect b="4028" l="0" r="0" t="19378"/>
          <a:stretch/>
        </p:blipFill>
        <p:spPr>
          <a:xfrm>
            <a:off x="6946450" y="2804725"/>
            <a:ext cx="1843776" cy="2338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24" title="20250616_194034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45750" y="0"/>
            <a:ext cx="5598249" cy="3151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4" title="20250620_200444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62525" y="3202275"/>
            <a:ext cx="3581476" cy="194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4" title="20250620_200425.jp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59975" y="3202275"/>
            <a:ext cx="3645399" cy="194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4" title="20250616_184829.jp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0"/>
            <a:ext cx="3448054" cy="194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4" title="20250620_200627.jp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0" y="1991750"/>
            <a:ext cx="1774381" cy="3151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4" title="20250621_113301.jpg"/>
          <p:cNvPicPr preferRelativeResize="0"/>
          <p:nvPr/>
        </p:nvPicPr>
        <p:blipFill rotWithShape="1">
          <a:blip r:embed="rId8">
            <a:alphaModFix/>
          </a:blip>
          <a:srcRect b="21870" l="0" r="0" t="25594"/>
          <a:stretch/>
        </p:blipFill>
        <p:spPr>
          <a:xfrm>
            <a:off x="1906363" y="1832775"/>
            <a:ext cx="1507386" cy="13189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5"/>
          <p:cNvSpPr txBox="1"/>
          <p:nvPr>
            <p:ph type="title"/>
          </p:nvPr>
        </p:nvSpPr>
        <p:spPr>
          <a:xfrm>
            <a:off x="311700" y="163625"/>
            <a:ext cx="8520600" cy="8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800"/>
              <a:t>Improvements</a:t>
            </a:r>
            <a:endParaRPr sz="3800"/>
          </a:p>
        </p:txBody>
      </p:sp>
      <p:sp>
        <p:nvSpPr>
          <p:cNvPr id="152" name="Google Shape;152;p25"/>
          <p:cNvSpPr txBox="1"/>
          <p:nvPr>
            <p:ph idx="1" type="body"/>
          </p:nvPr>
        </p:nvSpPr>
        <p:spPr>
          <a:xfrm>
            <a:off x="311700" y="1500250"/>
            <a:ext cx="8520600" cy="270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要排一天自由逛街，不然每天都有行程，需要注意時間會有壓力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行程時間盡量不要排這麼緊，尤其是跟家人一起出去時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飯店位置要考量好，避免行李拖太久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要注意第一天行李放置問題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不要省飛機費，下午晚上再搭飛機回來..(我的蛋糕&gt;&lt;)</a:t>
            </a:r>
            <a:endParaRPr/>
          </a:p>
        </p:txBody>
      </p:sp>
      <p:pic>
        <p:nvPicPr>
          <p:cNvPr id="153" name="Google Shape;153;p25" title="20250617_093959.jpg"/>
          <p:cNvPicPr preferRelativeResize="0"/>
          <p:nvPr/>
        </p:nvPicPr>
        <p:blipFill rotWithShape="1">
          <a:blip r:embed="rId3">
            <a:alphaModFix/>
          </a:blip>
          <a:srcRect b="1579" l="0" r="0" t="-1579"/>
          <a:stretch/>
        </p:blipFill>
        <p:spPr>
          <a:xfrm>
            <a:off x="7249725" y="1876875"/>
            <a:ext cx="1767999" cy="3140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5" title="20250617_112238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958" y="1"/>
            <a:ext cx="2664776" cy="1500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5" title="20250617_121614.jp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26700" y="12"/>
            <a:ext cx="2664776" cy="15002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5" title="20250616_210457.jp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28288" y="3546750"/>
            <a:ext cx="2836173" cy="1596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5" title="20250614_165335.jp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11708" y="3546766"/>
            <a:ext cx="2836152" cy="15967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26" title="20250617_144834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85800" y="0"/>
            <a:ext cx="2358199" cy="41887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6" title="20250618_131815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244975"/>
            <a:ext cx="2194851" cy="38985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6" title="20250617_145721.jpg"/>
          <p:cNvPicPr preferRelativeResize="0"/>
          <p:nvPr/>
        </p:nvPicPr>
        <p:blipFill rotWithShape="1">
          <a:blip r:embed="rId5">
            <a:alphaModFix/>
          </a:blip>
          <a:srcRect b="0" l="0" r="0" t="9559"/>
          <a:stretch/>
        </p:blipFill>
        <p:spPr>
          <a:xfrm>
            <a:off x="2346238" y="630000"/>
            <a:ext cx="2358199" cy="37882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6" title="20250617_193459.jpg"/>
          <p:cNvPicPr preferRelativeResize="0"/>
          <p:nvPr/>
        </p:nvPicPr>
        <p:blipFill rotWithShape="1">
          <a:blip r:embed="rId6">
            <a:alphaModFix/>
          </a:blip>
          <a:srcRect b="18639" l="0" r="0" t="0"/>
          <a:stretch/>
        </p:blipFill>
        <p:spPr>
          <a:xfrm>
            <a:off x="4856325" y="0"/>
            <a:ext cx="1777574" cy="25688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6" title="20250618_193157.jpg"/>
          <p:cNvPicPr preferRelativeResize="0"/>
          <p:nvPr/>
        </p:nvPicPr>
        <p:blipFill rotWithShape="1">
          <a:blip r:embed="rId7">
            <a:alphaModFix/>
          </a:blip>
          <a:srcRect b="15654" l="0" r="0" t="12138"/>
          <a:stretch/>
        </p:blipFill>
        <p:spPr>
          <a:xfrm>
            <a:off x="4765925" y="2571750"/>
            <a:ext cx="1957376" cy="25688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27" title="20250619_145316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025" y="152400"/>
            <a:ext cx="2724133" cy="4838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7" title="20250617_142150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3558" y="152400"/>
            <a:ext cx="2724133" cy="4838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7" title="20250617_143508.jpg"/>
          <p:cNvPicPr preferRelativeResize="0"/>
          <p:nvPr/>
        </p:nvPicPr>
        <p:blipFill rotWithShape="1">
          <a:blip r:embed="rId5">
            <a:alphaModFix/>
          </a:blip>
          <a:srcRect b="17174" l="0" r="0" t="18309"/>
          <a:stretch/>
        </p:blipFill>
        <p:spPr>
          <a:xfrm>
            <a:off x="7082675" y="88375"/>
            <a:ext cx="1952825" cy="2237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7" title="20250617_144825.jpg"/>
          <p:cNvPicPr preferRelativeResize="0"/>
          <p:nvPr/>
        </p:nvPicPr>
        <p:blipFill rotWithShape="1">
          <a:blip r:embed="rId6">
            <a:alphaModFix/>
          </a:blip>
          <a:srcRect b="25155" l="0" r="0" t="0"/>
          <a:stretch/>
        </p:blipFill>
        <p:spPr>
          <a:xfrm>
            <a:off x="5971275" y="2407375"/>
            <a:ext cx="2126674" cy="26646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8"/>
          <p:cNvSpPr txBox="1"/>
          <p:nvPr>
            <p:ph type="ctrTitle"/>
          </p:nvPr>
        </p:nvSpPr>
        <p:spPr>
          <a:xfrm>
            <a:off x="67333" y="0"/>
            <a:ext cx="8520600" cy="205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Thanks</a:t>
            </a:r>
            <a:endParaRPr/>
          </a:p>
        </p:txBody>
      </p:sp>
      <p:pic>
        <p:nvPicPr>
          <p:cNvPr id="180" name="Google Shape;180;p28" title="20250616_080820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52025" y="0"/>
            <a:ext cx="2491976" cy="4426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8" title="20250617_103438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577575"/>
            <a:ext cx="2007601" cy="3565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8" title="20250617_141320.jpg"/>
          <p:cNvPicPr preferRelativeResize="0"/>
          <p:nvPr/>
        </p:nvPicPr>
        <p:blipFill rotWithShape="1">
          <a:blip r:embed="rId5">
            <a:alphaModFix/>
          </a:blip>
          <a:srcRect b="9755" l="0" r="0" t="0"/>
          <a:stretch/>
        </p:blipFill>
        <p:spPr>
          <a:xfrm>
            <a:off x="4623250" y="0"/>
            <a:ext cx="1956872" cy="3136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8" title="20250617_143923.jpg"/>
          <p:cNvPicPr preferRelativeResize="0"/>
          <p:nvPr/>
        </p:nvPicPr>
        <p:blipFill rotWithShape="1">
          <a:blip r:embed="rId6">
            <a:alphaModFix/>
          </a:blip>
          <a:srcRect b="2960" l="0" r="0" t="16381"/>
          <a:stretch/>
        </p:blipFill>
        <p:spPr>
          <a:xfrm>
            <a:off x="2382600" y="0"/>
            <a:ext cx="2189400" cy="31367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8" title="20250615_083930.jp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752425" y="3208611"/>
            <a:ext cx="3436826" cy="19348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4" title="20250619_142134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000" y="152400"/>
            <a:ext cx="2933699" cy="4838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14" title="20250617_105810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99850" y="106400"/>
            <a:ext cx="2866626" cy="4961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4" title="20250618_105406.jpg"/>
          <p:cNvPicPr preferRelativeResize="0"/>
          <p:nvPr/>
        </p:nvPicPr>
        <p:blipFill rotWithShape="1">
          <a:blip r:embed="rId5">
            <a:alphaModFix/>
          </a:blip>
          <a:srcRect b="14766" l="0" r="0" t="10276"/>
          <a:stretch/>
        </p:blipFill>
        <p:spPr>
          <a:xfrm>
            <a:off x="3113763" y="928485"/>
            <a:ext cx="3002026" cy="39967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17731"/>
            <a:ext cx="9143999" cy="3723837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5"/>
          <p:cNvSpPr txBox="1"/>
          <p:nvPr>
            <p:ph type="title"/>
          </p:nvPr>
        </p:nvSpPr>
        <p:spPr>
          <a:xfrm>
            <a:off x="311700" y="163625"/>
            <a:ext cx="8520600" cy="8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800"/>
              <a:t>Advance Planning</a:t>
            </a:r>
            <a:endParaRPr sz="3800"/>
          </a:p>
        </p:txBody>
      </p:sp>
      <p:pic>
        <p:nvPicPr>
          <p:cNvPr id="69" name="Google Shape;69;p15" title="20250615_120150.jpg"/>
          <p:cNvPicPr preferRelativeResize="0"/>
          <p:nvPr/>
        </p:nvPicPr>
        <p:blipFill rotWithShape="1">
          <a:blip r:embed="rId4">
            <a:alphaModFix/>
          </a:blip>
          <a:srcRect b="19084" l="0" r="0" t="27396"/>
          <a:stretch/>
        </p:blipFill>
        <p:spPr>
          <a:xfrm>
            <a:off x="7653800" y="2895925"/>
            <a:ext cx="1490201" cy="147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/>
          <p:nvPr>
            <p:ph type="title"/>
          </p:nvPr>
        </p:nvSpPr>
        <p:spPr>
          <a:xfrm>
            <a:off x="311700" y="163625"/>
            <a:ext cx="8520600" cy="8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800"/>
              <a:t>Afterwards </a:t>
            </a:r>
            <a:r>
              <a:rPr lang="zh-TW" sz="3800"/>
              <a:t>Planning</a:t>
            </a:r>
            <a:endParaRPr sz="3800"/>
          </a:p>
        </p:txBody>
      </p:sp>
      <p:sp>
        <p:nvSpPr>
          <p:cNvPr id="75" name="Google Shape;75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6" name="Google Shape;7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14300"/>
            <a:ext cx="9144001" cy="4123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6" title="20250616_123741.jpg"/>
          <p:cNvPicPr preferRelativeResize="0"/>
          <p:nvPr/>
        </p:nvPicPr>
        <p:blipFill rotWithShape="1">
          <a:blip r:embed="rId4">
            <a:alphaModFix/>
          </a:blip>
          <a:srcRect b="13021" l="0" r="8113" t="7871"/>
          <a:stretch/>
        </p:blipFill>
        <p:spPr>
          <a:xfrm>
            <a:off x="6322550" y="2051775"/>
            <a:ext cx="1331274" cy="203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6" title="20250615_120413.jpg"/>
          <p:cNvPicPr preferRelativeResize="0"/>
          <p:nvPr/>
        </p:nvPicPr>
        <p:blipFill rotWithShape="1">
          <a:blip r:embed="rId5">
            <a:alphaModFix/>
          </a:blip>
          <a:srcRect b="31193" l="0" r="0" t="29226"/>
          <a:stretch/>
        </p:blipFill>
        <p:spPr>
          <a:xfrm>
            <a:off x="396600" y="0"/>
            <a:ext cx="1692800" cy="914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/>
          <p:nvPr>
            <p:ph type="title"/>
          </p:nvPr>
        </p:nvSpPr>
        <p:spPr>
          <a:xfrm>
            <a:off x="311700" y="163625"/>
            <a:ext cx="8520600" cy="8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800"/>
              <a:t>飯店:</a:t>
            </a:r>
            <a:endParaRPr sz="3800"/>
          </a:p>
        </p:txBody>
      </p:sp>
      <p:sp>
        <p:nvSpPr>
          <p:cNvPr id="84" name="Google Shape;84;p17"/>
          <p:cNvSpPr txBox="1"/>
          <p:nvPr>
            <p:ph idx="1" type="body"/>
          </p:nvPr>
        </p:nvSpPr>
        <p:spPr>
          <a:xfrm>
            <a:off x="311700" y="1152475"/>
            <a:ext cx="8520600" cy="36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Dormy Inn飯店 - 難波高階天然溫泉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 u="sng">
                <a:solidFill>
                  <a:schemeClr val="hlink"/>
                </a:solidFill>
                <a:hlinkClick r:id="rId3"/>
              </a:rPr>
              <a:t>https://suzukiwind.tw/dormyinn-premium-namba/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>
                <a:highlight>
                  <a:srgbClr val="FFFF00"/>
                </a:highlight>
              </a:rPr>
              <a:t>超級推!! 白天走累晚上就是要泡溫泉~</a:t>
            </a:r>
            <a:endParaRPr>
              <a:highlight>
                <a:srgbClr val="FFFF00"/>
              </a:highlight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有飲水機，免費拉麵養樂多，</a:t>
            </a:r>
            <a:r>
              <a:rPr lang="zh-TW"/>
              <a:t>早餐超豪華!!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大阪心齋橋大飯店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 u="sng">
                <a:solidFill>
                  <a:schemeClr val="hlink"/>
                </a:solidFill>
                <a:hlinkClick r:id="rId4"/>
              </a:rPr>
              <a:t>https://duringmyjourney.com/shinsaibashi-rgand-hotel-osaka/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性價比不高，不過好多台灣人，聽說跟很多旅行社合作?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房間感覺不夠整潔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飲料吧都沒清理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早餐價錢差不多但少好多..</a:t>
            </a:r>
            <a:endParaRPr/>
          </a:p>
        </p:txBody>
      </p:sp>
      <p:pic>
        <p:nvPicPr>
          <p:cNvPr id="85" name="Google Shape;85;p17" title="20250614_220028.jp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82450" y="2015300"/>
            <a:ext cx="1709026" cy="303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7" title="20250615_075848.jp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74025" y="50525"/>
            <a:ext cx="1652324" cy="2934902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7" title="20250615_082209.jp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756175" y="3622225"/>
            <a:ext cx="2597448" cy="146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7" title="20250616_080808.jp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01425" y="50525"/>
            <a:ext cx="2070902" cy="1165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7" title="20250618_074817.jpg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513551" y="101050"/>
            <a:ext cx="1246825" cy="1789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"/>
          <p:cNvSpPr txBox="1"/>
          <p:nvPr>
            <p:ph type="title"/>
          </p:nvPr>
        </p:nvSpPr>
        <p:spPr>
          <a:xfrm>
            <a:off x="311700" y="113100"/>
            <a:ext cx="8520600" cy="8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800"/>
              <a:t>萬博</a:t>
            </a:r>
            <a:endParaRPr sz="3800"/>
          </a:p>
        </p:txBody>
      </p:sp>
      <p:pic>
        <p:nvPicPr>
          <p:cNvPr id="95" name="Google Shape;9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125" y="838450"/>
            <a:ext cx="7227840" cy="420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8" title="20250616_205723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40971" y="2242625"/>
            <a:ext cx="1543126" cy="2740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8" title="20250616_200432.jpg"/>
          <p:cNvPicPr preferRelativeResize="0"/>
          <p:nvPr/>
        </p:nvPicPr>
        <p:blipFill rotWithShape="1">
          <a:blip r:embed="rId5">
            <a:alphaModFix/>
          </a:blip>
          <a:srcRect b="19077" l="0" r="0" t="23145"/>
          <a:stretch/>
        </p:blipFill>
        <p:spPr>
          <a:xfrm>
            <a:off x="7232175" y="39125"/>
            <a:ext cx="1851926" cy="1900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9"/>
          <p:cNvSpPr txBox="1"/>
          <p:nvPr>
            <p:ph type="title"/>
          </p:nvPr>
        </p:nvSpPr>
        <p:spPr>
          <a:xfrm>
            <a:off x="311700" y="340425"/>
            <a:ext cx="8520600" cy="8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800"/>
              <a:t>萬博</a:t>
            </a:r>
            <a:endParaRPr sz="3800"/>
          </a:p>
        </p:txBody>
      </p:sp>
      <p:sp>
        <p:nvSpPr>
          <p:cNvPr id="103" name="Google Shape;103;p19"/>
          <p:cNvSpPr txBox="1"/>
          <p:nvPr>
            <p:ph idx="1" type="body"/>
          </p:nvPr>
        </p:nvSpPr>
        <p:spPr>
          <a:xfrm>
            <a:off x="311700" y="16070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右圖為我這三天去的館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>
                <a:highlight>
                  <a:srgbClr val="00FF00"/>
                </a:highlight>
              </a:rPr>
              <a:t>企業館必去!!!!!!</a:t>
            </a:r>
            <a:endParaRPr>
              <a:highlight>
                <a:srgbClr val="00FF00"/>
              </a:highlight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沒吃過日本壽司郎，但比台灣好吃很多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展覽地球儀很不錯，其他soso~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國家: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大國必看!! (中、日、美、英、法)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台灣有愛有時間再去..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小國、聯合館最好早上晚上去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小國推: 澳洲、沙烏地、印度、印尼、哥倫比亞</a:t>
            </a:r>
            <a:endParaRPr/>
          </a:p>
        </p:txBody>
      </p:sp>
      <p:pic>
        <p:nvPicPr>
          <p:cNvPr id="104" name="Google Shape;10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5698" y="0"/>
            <a:ext cx="3780354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9" title="20250619_142121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77850" y="1855400"/>
            <a:ext cx="1851176" cy="328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9" title="20250620_132058.jp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32475" y="0"/>
            <a:ext cx="2917299" cy="1642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0"/>
          <p:cNvSpPr txBox="1"/>
          <p:nvPr>
            <p:ph type="title"/>
          </p:nvPr>
        </p:nvSpPr>
        <p:spPr>
          <a:xfrm>
            <a:off x="311700" y="96275"/>
            <a:ext cx="8520600" cy="8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800"/>
              <a:t>萬博</a:t>
            </a:r>
            <a:r>
              <a:rPr lang="zh-TW" sz="3800"/>
              <a:t>攻略 P1</a:t>
            </a:r>
            <a:endParaRPr sz="3800"/>
          </a:p>
        </p:txBody>
      </p:sp>
      <p:sp>
        <p:nvSpPr>
          <p:cNvPr id="112" name="Google Shape;112;p20"/>
          <p:cNvSpPr txBox="1"/>
          <p:nvPr>
            <p:ph idx="1" type="body"/>
          </p:nvPr>
        </p:nvSpPr>
        <p:spPr>
          <a:xfrm>
            <a:off x="311700" y="845175"/>
            <a:ext cx="8520600" cy="416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>
                <a:highlight>
                  <a:srgbClr val="00FFFF"/>
                </a:highlight>
              </a:rPr>
              <a:t>請提早買票，越早越好!! 會影響預約跟入場時間</a:t>
            </a:r>
            <a:endParaRPr>
              <a:highlight>
                <a:srgbClr val="00FFFF"/>
              </a:highlight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二月預約、七日預約都有五個機會來抽籤，各最多中一個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二月預約最好用在最難約的(</a:t>
            </a:r>
            <a:r>
              <a:rPr lang="zh-TW">
                <a:highlight>
                  <a:srgbClr val="D5A6BD"/>
                </a:highlight>
              </a:rPr>
              <a:t>健康</a:t>
            </a:r>
            <a:r>
              <a:rPr lang="zh-TW"/>
              <a:t>、電力、住友)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七日預約可以用最難約的，但會更難中(全貢估QQ)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五個名額最好要加上一個次熱門 (ex. 4*健康+1*瓦斯)，別鐵齒!!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三日預約: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日本時間0:00 (TW 23:00) 開始，先搶先贏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>
                <a:highlight>
                  <a:srgbClr val="FFFF00"/>
                </a:highlight>
              </a:rPr>
              <a:t>最好在JP 22:30 (TW 21:30) 到預約網站準備，須排隊進入網站，預估JP 23:40能進入，之後最好每隔三分鐘點一下。切記，</a:t>
            </a:r>
            <a:r>
              <a:rPr lang="zh-TW">
                <a:highlight>
                  <a:srgbClr val="00FF00"/>
                </a:highlight>
              </a:rPr>
              <a:t>不要刷新網站，會重新排隊</a:t>
            </a:r>
            <a:r>
              <a:rPr lang="zh-TW">
                <a:highlight>
                  <a:srgbClr val="00FF00"/>
                </a:highlight>
              </a:rPr>
              <a:t>!!!</a:t>
            </a:r>
            <a:endParaRPr>
              <a:highlight>
                <a:srgbClr val="00FF00"/>
              </a:highlight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>
                <a:highlight>
                  <a:srgbClr val="FF9900"/>
                </a:highlight>
              </a:rPr>
              <a:t>說是三日預約，但其實是四天前.. (ex. 6/19入場，6/15 JP 22:30預備三日預約)</a:t>
            </a:r>
            <a:endParaRPr>
              <a:highlight>
                <a:srgbClr val="FF9900"/>
              </a:highlight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最好放棄健康館，其他拚手速。最好在7日預約時看好3日預約要訂什麼，記住位置!!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當日預約如果沒10:00前入場可以放棄..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>
                <a:highlight>
                  <a:srgbClr val="FF00FF"/>
                </a:highlight>
              </a:rPr>
              <a:t>單人預約跟多人預約難度差非常多，請斟酌</a:t>
            </a:r>
            <a:endParaRPr>
              <a:highlight>
                <a:srgbClr val="FF00FF"/>
              </a:highlight>
            </a:endParaRPr>
          </a:p>
        </p:txBody>
      </p:sp>
      <p:pic>
        <p:nvPicPr>
          <p:cNvPr id="113" name="Google Shape;113;p20" title="20250616_210411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99124" y="42075"/>
            <a:ext cx="1690076" cy="30019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1"/>
          <p:cNvSpPr txBox="1"/>
          <p:nvPr>
            <p:ph type="title"/>
          </p:nvPr>
        </p:nvSpPr>
        <p:spPr>
          <a:xfrm>
            <a:off x="311700" y="96275"/>
            <a:ext cx="8520600" cy="8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800"/>
              <a:t>萬博攻略 P</a:t>
            </a:r>
            <a:r>
              <a:rPr lang="zh-TW" sz="3800"/>
              <a:t>2</a:t>
            </a:r>
            <a:endParaRPr sz="3800"/>
          </a:p>
        </p:txBody>
      </p:sp>
      <p:sp>
        <p:nvSpPr>
          <p:cNvPr id="119" name="Google Shape;119;p21"/>
          <p:cNvSpPr txBox="1"/>
          <p:nvPr>
            <p:ph idx="1" type="body"/>
          </p:nvPr>
        </p:nvSpPr>
        <p:spPr>
          <a:xfrm>
            <a:off x="143350" y="832475"/>
            <a:ext cx="8520600" cy="401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三日預約時可能人在日本玩，請妥善分配時間，確認網路穩定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個人經驗9:40到夢洲，10:30才入場，這時候不如去衝壽司郎號碼牌XD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西入口沒有比東入口少人，還要走一大圈，盡量選東入口進場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優先級: 入場時間 &gt;&gt;&gt; 東入口(地鐵出來走一下) &gt; 西入口 (地鐵出來走超久)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>
                <a:highlight>
                  <a:srgbClr val="EAD1DC"/>
                </a:highlight>
              </a:rPr>
              <a:t>壽司郎號碼牌可過號入場，憑卷入場!</a:t>
            </a:r>
            <a:endParaRPr>
              <a:highlight>
                <a:srgbClr val="EAD1DC"/>
              </a:highlight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不要吃會場大阪食物!! 又貴又難吃，拉麵性價比不錯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記得帶雨傘，冰涼檸檬水，</a:t>
            </a:r>
            <a:r>
              <a:rPr lang="zh-TW">
                <a:highlight>
                  <a:srgbClr val="FF9900"/>
                </a:highlight>
              </a:rPr>
              <a:t>不能帶非透明瓶子或保溫杯</a:t>
            </a:r>
            <a:endParaRPr>
              <a:highlight>
                <a:srgbClr val="FF9900"/>
              </a:highlight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自動洗澡機整點表演，可自由觀看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鞋子穿好穿的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只去一天的，體感非常差~</a:t>
            </a:r>
            <a:endParaRPr/>
          </a:p>
        </p:txBody>
      </p:sp>
      <p:pic>
        <p:nvPicPr>
          <p:cNvPr id="120" name="Google Shape;120;p21" title="20250620_145129.jpg"/>
          <p:cNvPicPr preferRelativeResize="0"/>
          <p:nvPr/>
        </p:nvPicPr>
        <p:blipFill rotWithShape="1">
          <a:blip r:embed="rId3">
            <a:alphaModFix/>
          </a:blip>
          <a:srcRect b="8937" l="0" r="0" t="20684"/>
          <a:stretch/>
        </p:blipFill>
        <p:spPr>
          <a:xfrm>
            <a:off x="6525775" y="2438800"/>
            <a:ext cx="2433026" cy="2704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1" title="20250616_174556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12725" y="3558325"/>
            <a:ext cx="933774" cy="15851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1" title="20250616_174504.jp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27600" y="3558300"/>
            <a:ext cx="933774" cy="15851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